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341" r:id="rId2"/>
    <p:sldId id="379" r:id="rId3"/>
    <p:sldId id="388" r:id="rId4"/>
    <p:sldId id="400" r:id="rId5"/>
    <p:sldId id="380" r:id="rId6"/>
    <p:sldId id="381" r:id="rId7"/>
    <p:sldId id="401" r:id="rId8"/>
    <p:sldId id="395" r:id="rId9"/>
    <p:sldId id="397" r:id="rId10"/>
    <p:sldId id="396" r:id="rId11"/>
    <p:sldId id="399" r:id="rId12"/>
    <p:sldId id="374" r:id="rId13"/>
    <p:sldId id="376" r:id="rId14"/>
    <p:sldId id="391" r:id="rId15"/>
    <p:sldId id="39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82" autoAdjust="0"/>
    <p:restoredTop sz="80343" autoAdjust="0"/>
  </p:normalViewPr>
  <p:slideViewPr>
    <p:cSldViewPr>
      <p:cViewPr varScale="1">
        <p:scale>
          <a:sx n="65" d="100"/>
          <a:sy n="65" d="100"/>
        </p:scale>
        <p:origin x="-86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'9 класс'!$S$26</c:f>
              <c:strCache>
                <c:ptCount val="1"/>
                <c:pt idx="0">
                  <c:v>русский язык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 класс'!$R$27:$R$34</c:f>
              <c:strCache>
                <c:ptCount val="8"/>
                <c:pt idx="0">
                  <c:v>А</c:v>
                </c:pt>
                <c:pt idx="1">
                  <c:v>В</c:v>
                </c:pt>
                <c:pt idx="2">
                  <c:v>К</c:v>
                </c:pt>
                <c:pt idx="3">
                  <c:v>М</c:v>
                </c:pt>
                <c:pt idx="4">
                  <c:v>НС</c:v>
                </c:pt>
                <c:pt idx="5">
                  <c:v>П</c:v>
                </c:pt>
                <c:pt idx="6">
                  <c:v>С</c:v>
                </c:pt>
                <c:pt idx="7">
                  <c:v>Казань</c:v>
                </c:pt>
              </c:strCache>
            </c:strRef>
          </c:cat>
          <c:val>
            <c:numRef>
              <c:f>'9 класс'!$S$27:$S$34</c:f>
              <c:numCache>
                <c:formatCode>0.00%</c:formatCode>
                <c:ptCount val="8"/>
                <c:pt idx="0">
                  <c:v>0.5747241725175527</c:v>
                </c:pt>
                <c:pt idx="1">
                  <c:v>0.63775023832221167</c:v>
                </c:pt>
                <c:pt idx="2">
                  <c:v>0.57264957264957261</c:v>
                </c:pt>
                <c:pt idx="3">
                  <c:v>0.65671641791044777</c:v>
                </c:pt>
                <c:pt idx="4">
                  <c:v>0.6284931506849315</c:v>
                </c:pt>
                <c:pt idx="5">
                  <c:v>0.57257257257257255</c:v>
                </c:pt>
                <c:pt idx="6">
                  <c:v>0.61129568106312293</c:v>
                </c:pt>
                <c:pt idx="7">
                  <c:v>0.60823141137643177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'9 класс'!$T$26</c:f>
              <c:strCache>
                <c:ptCount val="1"/>
                <c:pt idx="0">
                  <c:v>математика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 класс'!$R$27:$R$34</c:f>
              <c:strCache>
                <c:ptCount val="8"/>
                <c:pt idx="0">
                  <c:v>А</c:v>
                </c:pt>
                <c:pt idx="1">
                  <c:v>В</c:v>
                </c:pt>
                <c:pt idx="2">
                  <c:v>К</c:v>
                </c:pt>
                <c:pt idx="3">
                  <c:v>М</c:v>
                </c:pt>
                <c:pt idx="4">
                  <c:v>НС</c:v>
                </c:pt>
                <c:pt idx="5">
                  <c:v>П</c:v>
                </c:pt>
                <c:pt idx="6">
                  <c:v>С</c:v>
                </c:pt>
                <c:pt idx="7">
                  <c:v>Казань</c:v>
                </c:pt>
              </c:strCache>
            </c:strRef>
          </c:cat>
          <c:val>
            <c:numRef>
              <c:f>'9 класс'!$T$27:$T$34</c:f>
              <c:numCache>
                <c:formatCode>0.00%</c:formatCode>
                <c:ptCount val="8"/>
                <c:pt idx="0">
                  <c:v>0.52858575727181545</c:v>
                </c:pt>
                <c:pt idx="1">
                  <c:v>0.56053384175405152</c:v>
                </c:pt>
                <c:pt idx="2">
                  <c:v>0.48473748473748474</c:v>
                </c:pt>
                <c:pt idx="3">
                  <c:v>0.55555555555555558</c:v>
                </c:pt>
                <c:pt idx="4">
                  <c:v>0.51671232876712325</c:v>
                </c:pt>
                <c:pt idx="5">
                  <c:v>0.51401401401401403</c:v>
                </c:pt>
                <c:pt idx="6">
                  <c:v>0.529485049833887</c:v>
                </c:pt>
                <c:pt idx="7">
                  <c:v>0.52679091438555625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501760"/>
        <c:axId val="76503296"/>
      </c:lineChart>
      <c:catAx>
        <c:axId val="76501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76503296"/>
        <c:crosses val="autoZero"/>
        <c:auto val="1"/>
        <c:lblAlgn val="ctr"/>
        <c:lblOffset val="100"/>
        <c:noMultiLvlLbl val="0"/>
      </c:catAx>
      <c:valAx>
        <c:axId val="76503296"/>
        <c:scaling>
          <c:orientation val="minMax"/>
          <c:min val="0.4"/>
        </c:scaling>
        <c:delete val="1"/>
        <c:axPos val="l"/>
        <c:majorGridlines/>
        <c:numFmt formatCode="0.00%" sourceLinked="1"/>
        <c:majorTickMark val="out"/>
        <c:minorTickMark val="none"/>
        <c:tickLblPos val="nextTo"/>
        <c:crossAx val="7650176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1.1111111111111112E-2"/>
          <c:y val="3.8385826771653237E-4"/>
          <c:w val="0.98506200058070115"/>
          <c:h val="0.72159922717993585"/>
        </c:manualLayout>
      </c:layout>
      <c:lineChart>
        <c:grouping val="standard"/>
        <c:varyColors val="0"/>
        <c:ser>
          <c:idx val="0"/>
          <c:order val="0"/>
          <c:tx>
            <c:strRef>
              <c:f>Лист3!$C$4</c:f>
              <c:strCache>
                <c:ptCount val="1"/>
                <c:pt idx="0">
                  <c:v>математика МКР</c:v>
                </c:pt>
              </c:strCache>
            </c:strRef>
          </c:tx>
          <c:cat>
            <c:strRef>
              <c:f>Лист3!$B$5:$B$12</c:f>
              <c:strCache>
                <c:ptCount val="8"/>
                <c:pt idx="0">
                  <c:v>А</c:v>
                </c:pt>
                <c:pt idx="1">
                  <c:v>В</c:v>
                </c:pt>
                <c:pt idx="2">
                  <c:v>К</c:v>
                </c:pt>
                <c:pt idx="3">
                  <c:v>М</c:v>
                </c:pt>
                <c:pt idx="4">
                  <c:v>НС</c:v>
                </c:pt>
                <c:pt idx="5">
                  <c:v>П</c:v>
                </c:pt>
                <c:pt idx="6">
                  <c:v>С</c:v>
                </c:pt>
                <c:pt idx="7">
                  <c:v>Казань</c:v>
                </c:pt>
              </c:strCache>
            </c:strRef>
          </c:cat>
          <c:val>
            <c:numRef>
              <c:f>Лист3!$C$5:$C$12</c:f>
              <c:numCache>
                <c:formatCode>0.00%</c:formatCode>
                <c:ptCount val="8"/>
                <c:pt idx="0">
                  <c:v>0.50112612612612617</c:v>
                </c:pt>
                <c:pt idx="1">
                  <c:v>0.62845445240532238</c:v>
                </c:pt>
                <c:pt idx="2">
                  <c:v>0.55555555555555558</c:v>
                </c:pt>
                <c:pt idx="3">
                  <c:v>0.46778711484593838</c:v>
                </c:pt>
                <c:pt idx="4">
                  <c:v>0.55597365945437438</c:v>
                </c:pt>
                <c:pt idx="5">
                  <c:v>0.54639709694142047</c:v>
                </c:pt>
                <c:pt idx="6">
                  <c:v>0.53004191895668373</c:v>
                </c:pt>
                <c:pt idx="7">
                  <c:v>0.54358535018205179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Лист3!$D$4</c:f>
              <c:strCache>
                <c:ptCount val="1"/>
                <c:pt idx="0">
                  <c:v>математика,     1 полуг</c:v>
                </c:pt>
              </c:strCache>
            </c:strRef>
          </c:tx>
          <c:cat>
            <c:strRef>
              <c:f>Лист3!$B$5:$B$12</c:f>
              <c:strCache>
                <c:ptCount val="8"/>
                <c:pt idx="0">
                  <c:v>А</c:v>
                </c:pt>
                <c:pt idx="1">
                  <c:v>В</c:v>
                </c:pt>
                <c:pt idx="2">
                  <c:v>К</c:v>
                </c:pt>
                <c:pt idx="3">
                  <c:v>М</c:v>
                </c:pt>
                <c:pt idx="4">
                  <c:v>НС</c:v>
                </c:pt>
                <c:pt idx="5">
                  <c:v>П</c:v>
                </c:pt>
                <c:pt idx="6">
                  <c:v>С</c:v>
                </c:pt>
                <c:pt idx="7">
                  <c:v>Казань</c:v>
                </c:pt>
              </c:strCache>
            </c:strRef>
          </c:cat>
          <c:val>
            <c:numRef>
              <c:f>Лист3!$D$5:$D$12</c:f>
              <c:numCache>
                <c:formatCode>0.00%</c:formatCode>
                <c:ptCount val="8"/>
                <c:pt idx="0">
                  <c:v>0.52858575727181545</c:v>
                </c:pt>
                <c:pt idx="1">
                  <c:v>0.56053384175405152</c:v>
                </c:pt>
                <c:pt idx="2">
                  <c:v>0.48473748473748474</c:v>
                </c:pt>
                <c:pt idx="3">
                  <c:v>0.55555555555555558</c:v>
                </c:pt>
                <c:pt idx="4">
                  <c:v>0.51671232876712325</c:v>
                </c:pt>
                <c:pt idx="5">
                  <c:v>0.51401401401401403</c:v>
                </c:pt>
                <c:pt idx="6">
                  <c:v>0.529485049833887</c:v>
                </c:pt>
                <c:pt idx="7">
                  <c:v>0.52679091438555625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742528"/>
        <c:axId val="108744064"/>
      </c:lineChart>
      <c:catAx>
        <c:axId val="1087425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108744064"/>
        <c:crosses val="autoZero"/>
        <c:auto val="1"/>
        <c:lblAlgn val="ctr"/>
        <c:lblOffset val="100"/>
        <c:noMultiLvlLbl val="0"/>
      </c:catAx>
      <c:valAx>
        <c:axId val="108744064"/>
        <c:scaling>
          <c:orientation val="minMax"/>
          <c:min val="0.4"/>
        </c:scaling>
        <c:delete val="1"/>
        <c:axPos val="l"/>
        <c:majorGridlines/>
        <c:numFmt formatCode="0.00%" sourceLinked="1"/>
        <c:majorTickMark val="out"/>
        <c:minorTickMark val="none"/>
        <c:tickLblPos val="nextTo"/>
        <c:crossAx val="10874252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1.7798735920269818E-2"/>
          <c:y val="0.14969256436424699"/>
          <c:w val="0.96440252815946037"/>
          <c:h val="0.69858942715759864"/>
        </c:manualLayout>
      </c:layout>
      <c:lineChart>
        <c:grouping val="standard"/>
        <c:varyColors val="0"/>
        <c:ser>
          <c:idx val="0"/>
          <c:order val="0"/>
          <c:tx>
            <c:strRef>
              <c:f>Лист3!$C$4</c:f>
              <c:strCache>
                <c:ptCount val="1"/>
                <c:pt idx="0">
                  <c:v>русский яз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Лист3!$B$5:$B$12</c:f>
              <c:strCache>
                <c:ptCount val="8"/>
                <c:pt idx="0">
                  <c:v>А</c:v>
                </c:pt>
                <c:pt idx="1">
                  <c:v>В</c:v>
                </c:pt>
                <c:pt idx="2">
                  <c:v>К</c:v>
                </c:pt>
                <c:pt idx="3">
                  <c:v>М</c:v>
                </c:pt>
                <c:pt idx="4">
                  <c:v>НС</c:v>
                </c:pt>
                <c:pt idx="5">
                  <c:v>П</c:v>
                </c:pt>
                <c:pt idx="6">
                  <c:v>С</c:v>
                </c:pt>
                <c:pt idx="7">
                  <c:v>Казань</c:v>
                </c:pt>
              </c:strCache>
            </c:strRef>
          </c:cat>
          <c:val>
            <c:numRef>
              <c:f>Лист3!$C$5:$C$12</c:f>
              <c:numCache>
                <c:formatCode>0.00%</c:formatCode>
                <c:ptCount val="8"/>
                <c:pt idx="0">
                  <c:v>0.71585903083700442</c:v>
                </c:pt>
                <c:pt idx="1">
                  <c:v>0.77480916030534353</c:v>
                </c:pt>
                <c:pt idx="2">
                  <c:v>0.67938931297709926</c:v>
                </c:pt>
                <c:pt idx="3">
                  <c:v>0.80234070221066323</c:v>
                </c:pt>
                <c:pt idx="4">
                  <c:v>0.78071182548794493</c:v>
                </c:pt>
                <c:pt idx="5">
                  <c:v>0.73237997957099077</c:v>
                </c:pt>
                <c:pt idx="6">
                  <c:v>0.74672048435923311</c:v>
                </c:pt>
                <c:pt idx="7">
                  <c:v>0.75433911882510019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Лист3!$D$4</c:f>
              <c:strCache>
                <c:ptCount val="1"/>
                <c:pt idx="0">
                  <c:v>математика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Лист3!$B$5:$B$12</c:f>
              <c:strCache>
                <c:ptCount val="8"/>
                <c:pt idx="0">
                  <c:v>А</c:v>
                </c:pt>
                <c:pt idx="1">
                  <c:v>В</c:v>
                </c:pt>
                <c:pt idx="2">
                  <c:v>К</c:v>
                </c:pt>
                <c:pt idx="3">
                  <c:v>М</c:v>
                </c:pt>
                <c:pt idx="4">
                  <c:v>НС</c:v>
                </c:pt>
                <c:pt idx="5">
                  <c:v>П</c:v>
                </c:pt>
                <c:pt idx="6">
                  <c:v>С</c:v>
                </c:pt>
                <c:pt idx="7">
                  <c:v>Казань</c:v>
                </c:pt>
              </c:strCache>
            </c:strRef>
          </c:cat>
          <c:val>
            <c:numRef>
              <c:f>Лист3!$D$5:$D$12</c:f>
              <c:numCache>
                <c:formatCode>0.00%</c:formatCode>
                <c:ptCount val="8"/>
                <c:pt idx="0">
                  <c:v>0.59691629955947134</c:v>
                </c:pt>
                <c:pt idx="1">
                  <c:v>0.6806615776081425</c:v>
                </c:pt>
                <c:pt idx="2">
                  <c:v>0.54961832061068705</c:v>
                </c:pt>
                <c:pt idx="3">
                  <c:v>0.66319895968790632</c:v>
                </c:pt>
                <c:pt idx="4">
                  <c:v>0.65671641791044777</c:v>
                </c:pt>
                <c:pt idx="5">
                  <c:v>0.70888661899897853</c:v>
                </c:pt>
                <c:pt idx="6">
                  <c:v>0.70534813319878908</c:v>
                </c:pt>
                <c:pt idx="7">
                  <c:v>0.66698455082967767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847104"/>
        <c:axId val="108848640"/>
      </c:lineChart>
      <c:catAx>
        <c:axId val="108847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08848640"/>
        <c:crosses val="autoZero"/>
        <c:auto val="1"/>
        <c:lblAlgn val="ctr"/>
        <c:lblOffset val="100"/>
        <c:noMultiLvlLbl val="0"/>
      </c:catAx>
      <c:valAx>
        <c:axId val="108848640"/>
        <c:scaling>
          <c:orientation val="minMax"/>
          <c:min val="0.4"/>
        </c:scaling>
        <c:delete val="1"/>
        <c:axPos val="l"/>
        <c:majorGridlines/>
        <c:numFmt formatCode="0.00%" sourceLinked="1"/>
        <c:majorTickMark val="out"/>
        <c:minorTickMark val="none"/>
        <c:tickLblPos val="nextTo"/>
        <c:crossAx val="108847104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Лист3!$C$4</c:f>
              <c:strCache>
                <c:ptCount val="1"/>
                <c:pt idx="0">
                  <c:v>МКР</c:v>
                </c:pt>
              </c:strCache>
            </c:strRef>
          </c:tx>
          <c:cat>
            <c:strRef>
              <c:f>Лист3!$B$5:$B$12</c:f>
              <c:strCache>
                <c:ptCount val="8"/>
                <c:pt idx="0">
                  <c:v>А</c:v>
                </c:pt>
                <c:pt idx="1">
                  <c:v>В</c:v>
                </c:pt>
                <c:pt idx="2">
                  <c:v>К</c:v>
                </c:pt>
                <c:pt idx="3">
                  <c:v>М</c:v>
                </c:pt>
                <c:pt idx="4">
                  <c:v>НС</c:v>
                </c:pt>
                <c:pt idx="5">
                  <c:v>П</c:v>
                </c:pt>
                <c:pt idx="6">
                  <c:v>С</c:v>
                </c:pt>
                <c:pt idx="7">
                  <c:v>Казань</c:v>
                </c:pt>
              </c:strCache>
            </c:strRef>
          </c:cat>
          <c:val>
            <c:numRef>
              <c:f>Лист3!$C$5:$C$12</c:f>
              <c:numCache>
                <c:formatCode>0.00%</c:formatCode>
                <c:ptCount val="8"/>
                <c:pt idx="0">
                  <c:v>0.4360730593607306</c:v>
                </c:pt>
                <c:pt idx="1">
                  <c:v>0.55742296918767509</c:v>
                </c:pt>
                <c:pt idx="2">
                  <c:v>0.48320413436692505</c:v>
                </c:pt>
                <c:pt idx="3">
                  <c:v>0.40522875816993464</c:v>
                </c:pt>
                <c:pt idx="4">
                  <c:v>0.5494505494505495</c:v>
                </c:pt>
                <c:pt idx="5">
                  <c:v>0.54865424430641818</c:v>
                </c:pt>
                <c:pt idx="6">
                  <c:v>0.49217002237136465</c:v>
                </c:pt>
                <c:pt idx="7">
                  <c:v>0.50975103734439831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Лист3!$D$4</c:f>
              <c:strCache>
                <c:ptCount val="1"/>
                <c:pt idx="0">
                  <c:v>математика 1 полуг</c:v>
                </c:pt>
              </c:strCache>
            </c:strRef>
          </c:tx>
          <c:cat>
            <c:strRef>
              <c:f>Лист3!$B$5:$B$12</c:f>
              <c:strCache>
                <c:ptCount val="8"/>
                <c:pt idx="0">
                  <c:v>А</c:v>
                </c:pt>
                <c:pt idx="1">
                  <c:v>В</c:v>
                </c:pt>
                <c:pt idx="2">
                  <c:v>К</c:v>
                </c:pt>
                <c:pt idx="3">
                  <c:v>М</c:v>
                </c:pt>
                <c:pt idx="4">
                  <c:v>НС</c:v>
                </c:pt>
                <c:pt idx="5">
                  <c:v>П</c:v>
                </c:pt>
                <c:pt idx="6">
                  <c:v>С</c:v>
                </c:pt>
                <c:pt idx="7">
                  <c:v>Казань</c:v>
                </c:pt>
              </c:strCache>
            </c:strRef>
          </c:cat>
          <c:val>
            <c:numRef>
              <c:f>Лист3!$D$5:$D$12</c:f>
              <c:numCache>
                <c:formatCode>0.00%</c:formatCode>
                <c:ptCount val="8"/>
                <c:pt idx="0">
                  <c:v>0.59691629955947134</c:v>
                </c:pt>
                <c:pt idx="1">
                  <c:v>0.6806615776081425</c:v>
                </c:pt>
                <c:pt idx="2">
                  <c:v>0.54961832061068705</c:v>
                </c:pt>
                <c:pt idx="3">
                  <c:v>0.66319895968790632</c:v>
                </c:pt>
                <c:pt idx="4">
                  <c:v>0.65671641791044777</c:v>
                </c:pt>
                <c:pt idx="5">
                  <c:v>0.70888661899897853</c:v>
                </c:pt>
                <c:pt idx="6">
                  <c:v>0.70534813319878908</c:v>
                </c:pt>
                <c:pt idx="7">
                  <c:v>0.66698455082967767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84192"/>
        <c:axId val="20985728"/>
      </c:lineChart>
      <c:catAx>
        <c:axId val="209841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20985728"/>
        <c:crosses val="autoZero"/>
        <c:auto val="1"/>
        <c:lblAlgn val="ctr"/>
        <c:lblOffset val="100"/>
        <c:noMultiLvlLbl val="0"/>
      </c:catAx>
      <c:valAx>
        <c:axId val="20985728"/>
        <c:scaling>
          <c:orientation val="minMax"/>
          <c:min val="0.4"/>
        </c:scaling>
        <c:delete val="1"/>
        <c:axPos val="l"/>
        <c:majorGridlines/>
        <c:numFmt formatCode="0.00%" sourceLinked="1"/>
        <c:majorTickMark val="out"/>
        <c:minorTickMark val="none"/>
        <c:tickLblPos val="nextTo"/>
        <c:crossAx val="20984192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08FC94-772E-4CDC-858F-CD4153699F1D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02DED-83D6-4FBB-A4D3-15B40D1A5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661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02DED-83D6-4FBB-A4D3-15B40D1A596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404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02DED-83D6-4FBB-A4D3-15B40D1A5961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690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02DED-83D6-4FBB-A4D3-15B40D1A5961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690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02DED-83D6-4FBB-A4D3-15B40D1A596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30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02DED-83D6-4FBB-A4D3-15B40D1A5961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690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02DED-83D6-4FBB-A4D3-15B40D1A5961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690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vetlana2\Pictures\0_1bf5ce_a7110a53_X4L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77560" y="116632"/>
            <a:ext cx="7772400" cy="360039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Управление образования города Казани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772816"/>
            <a:ext cx="7272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Arial Black" panose="020B0A04020102020204" pitchFamily="34" charset="0"/>
              </a:rPr>
              <a:t>Анализ результатов МКР </a:t>
            </a:r>
            <a:r>
              <a:rPr lang="ru-RU" sz="2800" dirty="0" err="1" smtClean="0">
                <a:latin typeface="Arial Black" panose="020B0A04020102020204" pitchFamily="34" charset="0"/>
              </a:rPr>
              <a:t>г.Казани</a:t>
            </a:r>
            <a:r>
              <a:rPr lang="ru-RU" sz="2800" dirty="0" smtClean="0">
                <a:latin typeface="Arial Black" panose="020B0A04020102020204" pitchFamily="34" charset="0"/>
              </a:rPr>
              <a:t> </a:t>
            </a:r>
            <a:endParaRPr lang="ru-RU" sz="2800" dirty="0" smtClean="0">
              <a:latin typeface="Arial Black" panose="020B0A04020102020204" pitchFamily="34" charset="0"/>
            </a:endParaRPr>
          </a:p>
          <a:p>
            <a:pPr algn="ctr"/>
            <a:r>
              <a:rPr lang="ru-RU" sz="2800" dirty="0" smtClean="0">
                <a:latin typeface="Arial Black" panose="020B0A04020102020204" pitchFamily="34" charset="0"/>
              </a:rPr>
              <a:t>в </a:t>
            </a:r>
            <a:r>
              <a:rPr lang="ru-RU" sz="2800" dirty="0">
                <a:latin typeface="Arial Black" panose="020B0A04020102020204" pitchFamily="34" charset="0"/>
              </a:rPr>
              <a:t>1 </a:t>
            </a:r>
            <a:r>
              <a:rPr lang="ru-RU" sz="2800" dirty="0" smtClean="0">
                <a:latin typeface="Arial Black" panose="020B0A04020102020204" pitchFamily="34" charset="0"/>
              </a:rPr>
              <a:t>полугодии 2017-2018 </a:t>
            </a:r>
          </a:p>
          <a:p>
            <a:pPr algn="ctr"/>
            <a:r>
              <a:rPr lang="ru-RU" sz="2800" dirty="0" smtClean="0">
                <a:latin typeface="Arial Black" panose="020B0A04020102020204" pitchFamily="34" charset="0"/>
              </a:rPr>
              <a:t>учебного года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811711" y="4518683"/>
            <a:ext cx="52965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err="1" smtClean="0">
                <a:solidFill>
                  <a:srgbClr val="002060"/>
                </a:solidFill>
              </a:rPr>
              <a:t>З.Ф.Садыкова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smtClean="0">
                <a:solidFill>
                  <a:srgbClr val="002060"/>
                </a:solidFill>
              </a:rPr>
              <a:t>методист ИМО 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Управления </a:t>
            </a:r>
            <a:r>
              <a:rPr lang="ru-RU" b="1" dirty="0">
                <a:solidFill>
                  <a:srgbClr val="002060"/>
                </a:solidFill>
              </a:rPr>
              <a:t>образования г.Казани</a:t>
            </a:r>
          </a:p>
        </p:txBody>
      </p:sp>
    </p:spTree>
    <p:extLst>
      <p:ext uri="{BB962C8B-B14F-4D97-AF65-F5344CB8AC3E}">
        <p14:creationId xmlns:p14="http://schemas.microsoft.com/office/powerpoint/2010/main" val="120066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08740"/>
            <a:ext cx="8712968" cy="576064"/>
          </a:xfrm>
        </p:spPr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ru-RU" sz="4400" b="1" dirty="0" smtClean="0">
                <a:solidFill>
                  <a:srgbClr val="04617B"/>
                </a:solidFill>
                <a:latin typeface="Calibri"/>
                <a:ea typeface="+mj-ea"/>
                <a:cs typeface="+mj-cs"/>
              </a:rPr>
              <a:t>Итоги МКР по математике в 7 классе</a:t>
            </a:r>
            <a:endParaRPr lang="ru-RU" sz="1600" b="1" dirty="0" smtClean="0"/>
          </a:p>
        </p:txBody>
      </p:sp>
      <p:pic>
        <p:nvPicPr>
          <p:cNvPr id="5" name="Picture 2" descr="C:\Users\svetlana2\Pictures\0_1bf5ce_a7110a53_X4L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790973"/>
              </p:ext>
            </p:extLst>
          </p:nvPr>
        </p:nvGraphicFramePr>
        <p:xfrm>
          <a:off x="251522" y="1628800"/>
          <a:ext cx="8316923" cy="4248473"/>
        </p:xfrm>
        <a:graphic>
          <a:graphicData uri="http://schemas.openxmlformats.org/drawingml/2006/table">
            <a:tbl>
              <a:tblPr/>
              <a:tblGrid>
                <a:gridCol w="1473083"/>
                <a:gridCol w="807136"/>
                <a:gridCol w="807136"/>
                <a:gridCol w="807136"/>
                <a:gridCol w="807136"/>
                <a:gridCol w="807136"/>
                <a:gridCol w="807136"/>
                <a:gridCol w="1008920"/>
                <a:gridCol w="992104"/>
              </a:tblGrid>
              <a:tr h="11586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 района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 уч-ся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 участников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из них на "5"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из них на "4"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из них на "3"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из них на "2"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Качество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Успеваемость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Авиастроительный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50,99%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94,46%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Вахитовский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58,38%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93,47%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Ново-Савиновский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53,75%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89,93%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Кировский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52,86%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92,54%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Московский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53,35%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95,00%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Приволжский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55,33%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95,52%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Советский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2681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51,27%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94,09%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Город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11091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9796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3237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3926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93,63%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22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955784"/>
          </a:xfrm>
        </p:spPr>
        <p:txBody>
          <a:bodyPr/>
          <a:lstStyle/>
          <a:p>
            <a:pPr marL="109728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Доля учащихся, выполнивших задания МКР</a:t>
            </a:r>
          </a:p>
          <a:p>
            <a:pPr marL="109728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математике в 7 классе</a:t>
            </a:r>
          </a:p>
          <a:p>
            <a:pPr marL="109728" indent="0"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Доля</a:t>
            </a:r>
            <a:endParaRPr lang="ru-RU" dirty="0"/>
          </a:p>
        </p:txBody>
      </p:sp>
      <p:pic>
        <p:nvPicPr>
          <p:cNvPr id="4" name="Picture 2" descr="C:\Users\svetlana2\Pictures\0_1bf5ce_a7110a53_X4L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888095"/>
              </p:ext>
            </p:extLst>
          </p:nvPr>
        </p:nvGraphicFramePr>
        <p:xfrm>
          <a:off x="755576" y="2780929"/>
          <a:ext cx="7920879" cy="1512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5631"/>
                <a:gridCol w="797478"/>
                <a:gridCol w="1131554"/>
                <a:gridCol w="1131554"/>
                <a:gridCol w="1131554"/>
                <a:gridCol w="1131554"/>
                <a:gridCol w="1131554"/>
              </a:tblGrid>
              <a:tr h="768454">
                <a:tc>
                  <a:txBody>
                    <a:bodyPr/>
                    <a:lstStyle/>
                    <a:p>
                      <a:r>
                        <a:rPr lang="ru-RU" dirty="0" smtClean="0"/>
                        <a:t>№  задания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743713"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64,5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71,3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62,1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59,5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71600" y="4653136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Западающие темы: линейная функция, упрощений выражений, построение </a:t>
            </a:r>
            <a:r>
              <a:rPr lang="ru-RU" dirty="0">
                <a:solidFill>
                  <a:prstClr val="black"/>
                </a:solidFill>
              </a:rPr>
              <a:t>графика линейной функции, </a:t>
            </a:r>
            <a:r>
              <a:rPr lang="ru-RU" dirty="0" smtClean="0">
                <a:solidFill>
                  <a:prstClr val="black"/>
                </a:solidFill>
              </a:rPr>
              <a:t>решение </a:t>
            </a:r>
            <a:r>
              <a:rPr lang="ru-RU" dirty="0">
                <a:solidFill>
                  <a:prstClr val="black"/>
                </a:solidFill>
              </a:rPr>
              <a:t>задач с помощью </a:t>
            </a:r>
            <a:r>
              <a:rPr lang="ru-RU" dirty="0" smtClean="0">
                <a:solidFill>
                  <a:prstClr val="black"/>
                </a:solidFill>
              </a:rPr>
              <a:t>уравнений, смежные </a:t>
            </a:r>
            <a:r>
              <a:rPr lang="ru-RU" dirty="0">
                <a:solidFill>
                  <a:prstClr val="black"/>
                </a:solidFill>
              </a:rPr>
              <a:t>углы, </a:t>
            </a:r>
            <a:r>
              <a:rPr lang="ru-RU" dirty="0" smtClean="0">
                <a:solidFill>
                  <a:prstClr val="black"/>
                </a:solidFill>
              </a:rPr>
              <a:t>вычислительные </a:t>
            </a:r>
            <a:r>
              <a:rPr lang="ru-RU" dirty="0">
                <a:solidFill>
                  <a:prstClr val="black"/>
                </a:solidFill>
              </a:rPr>
              <a:t>навыки, </a:t>
            </a:r>
            <a:r>
              <a:rPr lang="ru-RU" dirty="0" smtClean="0">
                <a:solidFill>
                  <a:prstClr val="black"/>
                </a:solidFill>
              </a:rPr>
              <a:t>упрощение </a:t>
            </a:r>
            <a:r>
              <a:rPr lang="ru-RU" dirty="0">
                <a:solidFill>
                  <a:prstClr val="black"/>
                </a:solidFill>
              </a:rPr>
              <a:t>выражений</a:t>
            </a:r>
          </a:p>
        </p:txBody>
      </p:sp>
    </p:spTree>
    <p:extLst>
      <p:ext uri="{BB962C8B-B14F-4D97-AF65-F5344CB8AC3E}">
        <p14:creationId xmlns:p14="http://schemas.microsoft.com/office/powerpoint/2010/main" val="280812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sz="6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ГИА-2018</a:t>
            </a:r>
            <a:endParaRPr lang="ru-RU" sz="6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pic>
        <p:nvPicPr>
          <p:cNvPr id="5" name="Picture 2" descr="C:\Users\svetlana2\Pictures\0_1bf5ce_a7110a53_X4L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Заголовок 2"/>
          <p:cNvSpPr txBox="1">
            <a:spLocks/>
          </p:cNvSpPr>
          <p:nvPr/>
        </p:nvSpPr>
        <p:spPr>
          <a:xfrm>
            <a:off x="1259632" y="116632"/>
            <a:ext cx="7427168" cy="28803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000" smtClean="0">
                <a:solidFill>
                  <a:schemeClr val="bg1"/>
                </a:solidFill>
              </a:rPr>
              <a:t>Управление образования города Казани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28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ГИА в 2018 году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Технологическое обеспечение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Users\svetlana2\Pictures\0_1bf5ce_a7110a53_X4L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Заголовок 2"/>
          <p:cNvSpPr txBox="1">
            <a:spLocks/>
          </p:cNvSpPr>
          <p:nvPr/>
        </p:nvSpPr>
        <p:spPr>
          <a:xfrm>
            <a:off x="917699" y="116632"/>
            <a:ext cx="7769101" cy="28803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Управление образования города Казани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1916832"/>
            <a:ext cx="2304256" cy="1080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ППЭ ЕГЭ – 441 аудитория,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6479 мест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19872" y="3619626"/>
            <a:ext cx="2772308" cy="14655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Печать КИМ в аудиториях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Сканирование бланков ЕГЭ в ППЭ – 100%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528" y="3450354"/>
            <a:ext cx="2304256" cy="7200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ЕГЭ -100%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on-line 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наблюдение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641132" y="2996952"/>
            <a:ext cx="2232248" cy="100100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ОГЭ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-100%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off-line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наблюдение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19872" y="2029660"/>
            <a:ext cx="2772308" cy="13681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Оснащение  МФУ, принтерами, сканерами -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 ППЭ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11" y="5495029"/>
            <a:ext cx="1259137" cy="1340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303" y="5365786"/>
            <a:ext cx="1934892" cy="1355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411" y="5608876"/>
            <a:ext cx="20478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289" y="5229200"/>
            <a:ext cx="2200275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Скругленный прямоугольник 15"/>
          <p:cNvSpPr/>
          <p:nvPr/>
        </p:nvSpPr>
        <p:spPr>
          <a:xfrm>
            <a:off x="6593286" y="1700808"/>
            <a:ext cx="2232248" cy="10129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 ППЭ ОГЭ- 798 аудиторий, 11933 мест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72200" y="4221087"/>
            <a:ext cx="2664296" cy="107656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Обеспеченность </a:t>
            </a:r>
            <a:r>
              <a:rPr lang="ru-RU" sz="1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металлодетекторами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-100%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33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08740"/>
            <a:ext cx="8712968" cy="576064"/>
          </a:xfrm>
        </p:spPr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ru-RU" sz="4400" b="1" dirty="0">
                <a:solidFill>
                  <a:srgbClr val="04617B"/>
                </a:solidFill>
                <a:latin typeface="Calibri"/>
                <a:ea typeface="+mj-ea"/>
                <a:cs typeface="+mj-cs"/>
              </a:rPr>
              <a:t>Ожидаемые изменения </a:t>
            </a:r>
            <a:r>
              <a:rPr lang="ru-RU" sz="4400" b="1" dirty="0" smtClean="0">
                <a:solidFill>
                  <a:srgbClr val="04617B"/>
                </a:solidFill>
                <a:latin typeface="Calibri"/>
                <a:ea typeface="+mj-ea"/>
                <a:cs typeface="+mj-cs"/>
              </a:rPr>
              <a:t>в </a:t>
            </a:r>
            <a:r>
              <a:rPr lang="ru-RU" sz="4400" b="1" dirty="0">
                <a:solidFill>
                  <a:srgbClr val="04617B"/>
                </a:solidFill>
                <a:latin typeface="Calibri"/>
                <a:ea typeface="+mj-ea"/>
                <a:cs typeface="+mj-cs"/>
              </a:rPr>
              <a:t>ГИА-2019</a:t>
            </a:r>
            <a:endParaRPr lang="ru-RU" sz="1600" b="1" dirty="0" smtClean="0"/>
          </a:p>
        </p:txBody>
      </p:sp>
      <p:pic>
        <p:nvPicPr>
          <p:cNvPr id="5" name="Picture 2" descr="C:\Users\svetlana2\Pictures\0_1bf5ce_a7110a53_X4L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98530" y="1844824"/>
            <a:ext cx="871296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4163" lvl="0" indent="-284163" fontAlgn="base">
              <a:spcBef>
                <a:spcPts val="600"/>
              </a:spcBef>
              <a:spcAft>
                <a:spcPts val="600"/>
              </a:spcAft>
              <a:buClr>
                <a:srgbClr val="0F6FC6"/>
              </a:buClr>
              <a:buSzPct val="100000"/>
              <a:buFont typeface="Wingdings" pitchFamily="2" charset="2"/>
              <a:buChar char="v"/>
            </a:pPr>
            <a:r>
              <a:rPr lang="ru-RU" sz="3200" dirty="0">
                <a:solidFill>
                  <a:srgbClr val="04617B"/>
                </a:solidFill>
                <a:latin typeface="Candara" pitchFamily="34" charset="0"/>
                <a:cs typeface="Arial" pitchFamily="34" charset="0"/>
              </a:rPr>
              <a:t>Региональные конфликтные комиссии будут рассматривать апелляции в режиме видеоконференцсвязи  </a:t>
            </a:r>
          </a:p>
          <a:p>
            <a:pPr marL="284163" lvl="0" indent="-284163" fontAlgn="base">
              <a:spcBef>
                <a:spcPts val="600"/>
              </a:spcBef>
              <a:spcAft>
                <a:spcPts val="600"/>
              </a:spcAft>
              <a:buClr>
                <a:srgbClr val="0F6FC6"/>
              </a:buClr>
              <a:buSzPct val="100000"/>
              <a:buFont typeface="Wingdings" pitchFamily="2" charset="2"/>
              <a:buChar char="v"/>
            </a:pPr>
            <a:r>
              <a:rPr lang="ru-RU" sz="3200" dirty="0">
                <a:solidFill>
                  <a:srgbClr val="04617B"/>
                </a:solidFill>
                <a:latin typeface="Candara" pitchFamily="34" charset="0"/>
                <a:cs typeface="Arial" pitchFamily="34" charset="0"/>
              </a:rPr>
              <a:t>Эксперты будут удаленно проверять развернутые ответы</a:t>
            </a:r>
          </a:p>
          <a:p>
            <a:pPr marL="284163" lvl="0" indent="-284163" fontAlgn="base">
              <a:spcBef>
                <a:spcPts val="600"/>
              </a:spcBef>
              <a:spcAft>
                <a:spcPts val="600"/>
              </a:spcAft>
              <a:buClr>
                <a:srgbClr val="0F6FC6"/>
              </a:buClr>
              <a:buSzPct val="100000"/>
              <a:buFont typeface="Wingdings" pitchFamily="2" charset="2"/>
              <a:buChar char="v"/>
            </a:pPr>
            <a:r>
              <a:rPr lang="ru-RU" sz="3200" dirty="0">
                <a:solidFill>
                  <a:srgbClr val="04617B"/>
                </a:solidFill>
                <a:latin typeface="Candara" pitchFamily="34" charset="0"/>
                <a:cs typeface="Arial" pitchFamily="34" charset="0"/>
              </a:rPr>
              <a:t>Собеседование по русскому языку планируют сделать условием допуска к ОГЭ</a:t>
            </a:r>
          </a:p>
        </p:txBody>
      </p:sp>
    </p:spTree>
    <p:extLst>
      <p:ext uri="{BB962C8B-B14F-4D97-AF65-F5344CB8AC3E}">
        <p14:creationId xmlns:p14="http://schemas.microsoft.com/office/powerpoint/2010/main" val="216665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vetlana2\Pictures\0_1bf5ce_a7110a53_X4L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98530" y="1844824"/>
            <a:ext cx="8712968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ts val="600"/>
              </a:spcBef>
              <a:spcAft>
                <a:spcPts val="600"/>
              </a:spcAft>
              <a:buClr>
                <a:srgbClr val="0F6FC6"/>
              </a:buClr>
              <a:buSzPct val="100000"/>
            </a:pPr>
            <a:endParaRPr lang="ru-RU" sz="6600" dirty="0" smtClean="0">
              <a:solidFill>
                <a:srgbClr val="04617B"/>
              </a:solidFill>
              <a:latin typeface="Candara" pitchFamily="34" charset="0"/>
              <a:cs typeface="Arial" pitchFamily="34" charset="0"/>
            </a:endParaRPr>
          </a:p>
          <a:p>
            <a:pPr lvl="0" algn="ctr" fontAlgn="base">
              <a:spcBef>
                <a:spcPts val="600"/>
              </a:spcBef>
              <a:spcAft>
                <a:spcPts val="600"/>
              </a:spcAft>
              <a:buClr>
                <a:srgbClr val="0F6FC6"/>
              </a:buClr>
              <a:buSzPct val="100000"/>
            </a:pPr>
            <a:r>
              <a:rPr lang="ru-RU" sz="6600" dirty="0" smtClean="0">
                <a:solidFill>
                  <a:srgbClr val="04617B"/>
                </a:solidFill>
                <a:latin typeface="Candara" pitchFamily="34" charset="0"/>
                <a:cs typeface="Arial" pitchFamily="34" charset="0"/>
              </a:rPr>
              <a:t>Спасибо за внимание!</a:t>
            </a:r>
            <a:endParaRPr lang="ru-RU" sz="6600" dirty="0">
              <a:solidFill>
                <a:srgbClr val="04617B"/>
              </a:solidFill>
              <a:latin typeface="Candar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4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7283" y="1124744"/>
            <a:ext cx="8229600" cy="504056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полугодия, 9 класс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Users\svetlana2\Pictures\0_1bf5ce_a7110a53_X4L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Заголовок 2"/>
          <p:cNvSpPr txBox="1">
            <a:spLocks/>
          </p:cNvSpPr>
          <p:nvPr/>
        </p:nvSpPr>
        <p:spPr>
          <a:xfrm>
            <a:off x="899592" y="116632"/>
            <a:ext cx="7787208" cy="28803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Управление образования города Казани</a:t>
            </a:r>
            <a:endParaRPr lang="ru-RU" sz="2000" dirty="0">
              <a:solidFill>
                <a:schemeClr val="bg1"/>
              </a:solidFill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961003"/>
              </p:ext>
            </p:extLst>
          </p:nvPr>
        </p:nvGraphicFramePr>
        <p:xfrm>
          <a:off x="179513" y="1700808"/>
          <a:ext cx="8712967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1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7283" y="1124744"/>
            <a:ext cx="8229600" cy="36004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полугодия, 9 класс (математика)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Users\svetlana2\Pictures\0_1bf5ce_a7110a53_X4L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Заголовок 2"/>
          <p:cNvSpPr txBox="1">
            <a:spLocks/>
          </p:cNvSpPr>
          <p:nvPr/>
        </p:nvSpPr>
        <p:spPr>
          <a:xfrm>
            <a:off x="899592" y="116632"/>
            <a:ext cx="7787208" cy="28803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Управление образования города Казани</a:t>
            </a:r>
            <a:endParaRPr lang="ru-RU" sz="2000" dirty="0">
              <a:solidFill>
                <a:schemeClr val="bg1"/>
              </a:solidFill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3131763"/>
              </p:ext>
            </p:extLst>
          </p:nvPr>
        </p:nvGraphicFramePr>
        <p:xfrm>
          <a:off x="1043608" y="2924944"/>
          <a:ext cx="784887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8676964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803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955784"/>
          </a:xfrm>
        </p:spPr>
        <p:txBody>
          <a:bodyPr/>
          <a:lstStyle/>
          <a:p>
            <a:pPr marL="109728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Доля учащихся, выполнивших задания МКР</a:t>
            </a:r>
          </a:p>
          <a:p>
            <a:pPr marL="109728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математике в 9 классе</a:t>
            </a:r>
          </a:p>
          <a:p>
            <a:pPr marL="109728" indent="0"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Доля</a:t>
            </a:r>
            <a:endParaRPr lang="ru-RU" dirty="0"/>
          </a:p>
        </p:txBody>
      </p:sp>
      <p:pic>
        <p:nvPicPr>
          <p:cNvPr id="4" name="Picture 2" descr="C:\Users\svetlana2\Pictures\0_1bf5ce_a7110a53_X4L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971344"/>
              </p:ext>
            </p:extLst>
          </p:nvPr>
        </p:nvGraphicFramePr>
        <p:xfrm>
          <a:off x="467546" y="2780929"/>
          <a:ext cx="8208909" cy="1872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2"/>
                <a:gridCol w="705679"/>
                <a:gridCol w="820891"/>
                <a:gridCol w="820891"/>
                <a:gridCol w="820891"/>
                <a:gridCol w="820891"/>
                <a:gridCol w="820891"/>
                <a:gridCol w="820891"/>
                <a:gridCol w="820891"/>
                <a:gridCol w="820891"/>
              </a:tblGrid>
              <a:tr h="1032466">
                <a:tc>
                  <a:txBody>
                    <a:bodyPr/>
                    <a:lstStyle/>
                    <a:p>
                      <a:r>
                        <a:rPr lang="ru-RU" dirty="0" smtClean="0"/>
                        <a:t>№  задания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</a:tr>
              <a:tr h="839741"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53,2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61,2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66,3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53,5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13,7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4725144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dirty="0" smtClean="0">
                <a:solidFill>
                  <a:prstClr val="black"/>
                </a:solidFill>
              </a:rPr>
              <a:t>Западающие темы: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координатная прямая , задачи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 окружностью,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свойство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равнобедренной трапеции,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средняя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скорость,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вероятность,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работа со статистической информацией, представленной в виде таблицы</a:t>
            </a:r>
          </a:p>
          <a:p>
            <a:pPr algn="just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свойство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равнобедренного треугольника,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признак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параллельности прямых,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свойства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углов равнобокой трапеции</a:t>
            </a:r>
          </a:p>
        </p:txBody>
      </p:sp>
    </p:spTree>
    <p:extLst>
      <p:ext uri="{BB962C8B-B14F-4D97-AF65-F5344CB8AC3E}">
        <p14:creationId xmlns:p14="http://schemas.microsoft.com/office/powerpoint/2010/main" val="143931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3528" y="980728"/>
            <a:ext cx="8064896" cy="576064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полугодия, 11 класс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Users\svetlana2\Pictures\0_1bf5ce_a7110a53_X4L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Заголовок 2"/>
          <p:cNvSpPr txBox="1">
            <a:spLocks/>
          </p:cNvSpPr>
          <p:nvPr/>
        </p:nvSpPr>
        <p:spPr>
          <a:xfrm>
            <a:off x="1259632" y="116632"/>
            <a:ext cx="7427168" cy="28803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Управление образования города Казани</a:t>
            </a:r>
            <a:endParaRPr lang="ru-RU" sz="2000" dirty="0">
              <a:solidFill>
                <a:schemeClr val="bg1"/>
              </a:solidFill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2192707"/>
              </p:ext>
            </p:extLst>
          </p:nvPr>
        </p:nvGraphicFramePr>
        <p:xfrm>
          <a:off x="539552" y="1484784"/>
          <a:ext cx="8280920" cy="3315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195675"/>
              </p:ext>
            </p:extLst>
          </p:nvPr>
        </p:nvGraphicFramePr>
        <p:xfrm>
          <a:off x="395538" y="5445223"/>
          <a:ext cx="8568949" cy="1296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5333"/>
                <a:gridCol w="921702"/>
                <a:gridCol w="921702"/>
                <a:gridCol w="921702"/>
                <a:gridCol w="921702"/>
                <a:gridCol w="921702"/>
                <a:gridCol w="921702"/>
                <a:gridCol w="921702"/>
                <a:gridCol w="921702"/>
              </a:tblGrid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А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В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К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М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НС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П</a:t>
                      </a:r>
                      <a:endParaRPr lang="ru-RU" sz="1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С</a:t>
                      </a:r>
                      <a:endParaRPr lang="ru-RU" sz="1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Казань</a:t>
                      </a:r>
                      <a:endParaRPr lang="ru-RU" sz="1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русский</a:t>
                      </a:r>
                      <a:endParaRPr lang="ru-RU" sz="1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0</a:t>
                      </a:r>
                      <a:endParaRPr lang="ru-R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1</a:t>
                      </a:r>
                      <a:endParaRPr lang="ru-R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5</a:t>
                      </a:r>
                      <a:endParaRPr lang="ru-R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0</a:t>
                      </a:r>
                      <a:endParaRPr lang="ru-R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2</a:t>
                      </a:r>
                      <a:endParaRPr lang="ru-R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0</a:t>
                      </a:r>
                      <a:endParaRPr lang="ru-R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4</a:t>
                      </a:r>
                      <a:endParaRPr lang="ru-R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12</a:t>
                      </a:r>
                      <a:endParaRPr lang="ru-R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математика</a:t>
                      </a:r>
                      <a:endParaRPr lang="ru-RU" sz="1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>
                          <a:effectLst/>
                        </a:rPr>
                        <a:t>1</a:t>
                      </a:r>
                      <a:endParaRPr lang="ru-RU" sz="2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>
                          <a:effectLst/>
                        </a:rPr>
                        <a:t>5</a:t>
                      </a:r>
                      <a:endParaRPr lang="ru-RU" sz="2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>
                          <a:effectLst/>
                        </a:rPr>
                        <a:t>6</a:t>
                      </a:r>
                      <a:endParaRPr lang="ru-RU" sz="2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>
                          <a:effectLst/>
                        </a:rPr>
                        <a:t>3</a:t>
                      </a:r>
                      <a:endParaRPr lang="ru-RU" sz="2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10</a:t>
                      </a:r>
                      <a:endParaRPr lang="ru-R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5</a:t>
                      </a:r>
                      <a:endParaRPr lang="ru-R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5</a:t>
                      </a:r>
                      <a:endParaRPr lang="ru-R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35</a:t>
                      </a:r>
                      <a:endParaRPr lang="ru-R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39752" y="4941269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Количество неуспевающих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01021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3528" y="980728"/>
            <a:ext cx="8064896" cy="576064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полугодия, 11 класс (математика)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Users\svetlana2\Pictures\0_1bf5ce_a7110a53_X4L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Заголовок 2"/>
          <p:cNvSpPr txBox="1">
            <a:spLocks/>
          </p:cNvSpPr>
          <p:nvPr/>
        </p:nvSpPr>
        <p:spPr>
          <a:xfrm>
            <a:off x="1259632" y="116632"/>
            <a:ext cx="7427168" cy="28803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Управление образования города Казани</a:t>
            </a:r>
            <a:endParaRPr lang="ru-RU" sz="2000" dirty="0">
              <a:solidFill>
                <a:schemeClr val="bg1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65789"/>
              </p:ext>
            </p:extLst>
          </p:nvPr>
        </p:nvGraphicFramePr>
        <p:xfrm>
          <a:off x="467544" y="1700808"/>
          <a:ext cx="8424936" cy="9361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104"/>
                <a:gridCol w="936104"/>
                <a:gridCol w="936104"/>
                <a:gridCol w="936104"/>
                <a:gridCol w="936104"/>
                <a:gridCol w="936104"/>
                <a:gridCol w="936104"/>
                <a:gridCol w="936104"/>
                <a:gridCol w="936104"/>
              </a:tblGrid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М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НС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С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Казань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20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МКР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43,61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55,74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48,32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40,52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54,95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54,87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49,22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50,98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20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1 полуг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59,69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68,07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54,96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66,32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6567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70,89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70,53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66,7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319945"/>
              </p:ext>
            </p:extLst>
          </p:nvPr>
        </p:nvGraphicFramePr>
        <p:xfrm>
          <a:off x="1115616" y="3068960"/>
          <a:ext cx="792088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015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955784"/>
          </a:xfrm>
        </p:spPr>
        <p:txBody>
          <a:bodyPr/>
          <a:lstStyle/>
          <a:p>
            <a:pPr marL="109728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Доля учащихся, выполнивших задания МКР</a:t>
            </a:r>
          </a:p>
          <a:p>
            <a:pPr marL="109728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математике в 11 классе</a:t>
            </a:r>
          </a:p>
          <a:p>
            <a:pPr marL="109728" indent="0"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Доля</a:t>
            </a:r>
            <a:endParaRPr lang="ru-RU" dirty="0"/>
          </a:p>
        </p:txBody>
      </p:sp>
      <p:pic>
        <p:nvPicPr>
          <p:cNvPr id="4" name="Picture 2" descr="C:\Users\svetlana2\Pictures\0_1bf5ce_a7110a53_X4L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780144"/>
              </p:ext>
            </p:extLst>
          </p:nvPr>
        </p:nvGraphicFramePr>
        <p:xfrm>
          <a:off x="755575" y="2780929"/>
          <a:ext cx="7920879" cy="1658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941"/>
                <a:gridCol w="558234"/>
                <a:gridCol w="792088"/>
                <a:gridCol w="792088"/>
                <a:gridCol w="792088"/>
                <a:gridCol w="792088"/>
                <a:gridCol w="792088"/>
                <a:gridCol w="792088"/>
                <a:gridCol w="792088"/>
                <a:gridCol w="792088"/>
              </a:tblGrid>
              <a:tr h="768454">
                <a:tc>
                  <a:txBody>
                    <a:bodyPr/>
                    <a:lstStyle/>
                    <a:p>
                      <a:r>
                        <a:rPr lang="ru-RU" dirty="0" smtClean="0"/>
                        <a:t>№  задания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</a:tr>
              <a:tr h="743713"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53,32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61,2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66,3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53,5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13,7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77815" y="4833973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Западающие темы:</a:t>
            </a:r>
            <a:r>
              <a:rPr lang="ru-RU" dirty="0" smtClean="0">
                <a:solidFill>
                  <a:prstClr val="black"/>
                </a:solidFill>
              </a:rPr>
              <a:t> исследование </a:t>
            </a:r>
            <a:r>
              <a:rPr lang="ru-RU" dirty="0">
                <a:solidFill>
                  <a:prstClr val="black"/>
                </a:solidFill>
              </a:rPr>
              <a:t>функции с помощью производной, </a:t>
            </a:r>
            <a:r>
              <a:rPr lang="ru-RU" dirty="0" smtClean="0">
                <a:solidFill>
                  <a:prstClr val="black"/>
                </a:solidFill>
              </a:rPr>
              <a:t>решение </a:t>
            </a:r>
            <a:r>
              <a:rPr lang="ru-RU" dirty="0">
                <a:solidFill>
                  <a:prstClr val="black"/>
                </a:solidFill>
              </a:rPr>
              <a:t>тригонометрических уравнений, </a:t>
            </a:r>
            <a:r>
              <a:rPr lang="ru-RU" dirty="0" smtClean="0">
                <a:solidFill>
                  <a:prstClr val="black"/>
                </a:solidFill>
              </a:rPr>
              <a:t>решение физических  задач , решение </a:t>
            </a:r>
            <a:r>
              <a:rPr lang="ru-RU" dirty="0">
                <a:solidFill>
                  <a:prstClr val="black"/>
                </a:solidFill>
              </a:rPr>
              <a:t>стереометрических задач повышенной сложности, </a:t>
            </a:r>
            <a:r>
              <a:rPr lang="ru-RU" dirty="0" smtClean="0">
                <a:solidFill>
                  <a:prstClr val="black"/>
                </a:solidFill>
              </a:rPr>
              <a:t>задачи </a:t>
            </a:r>
            <a:r>
              <a:rPr lang="ru-RU" dirty="0">
                <a:solidFill>
                  <a:prstClr val="black"/>
                </a:solidFill>
              </a:rPr>
              <a:t>по планиметрии</a:t>
            </a:r>
          </a:p>
        </p:txBody>
      </p:sp>
    </p:spTree>
    <p:extLst>
      <p:ext uri="{BB962C8B-B14F-4D97-AF65-F5344CB8AC3E}">
        <p14:creationId xmlns:p14="http://schemas.microsoft.com/office/powerpoint/2010/main" val="4124754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08740"/>
            <a:ext cx="8712968" cy="576064"/>
          </a:xfrm>
        </p:spPr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ru-RU" sz="4400" b="1" dirty="0" smtClean="0">
                <a:solidFill>
                  <a:srgbClr val="04617B"/>
                </a:solidFill>
                <a:latin typeface="Calibri"/>
                <a:ea typeface="+mj-ea"/>
                <a:cs typeface="+mj-cs"/>
              </a:rPr>
              <a:t>Итоги МКР по математике в 6 классе</a:t>
            </a:r>
            <a:endParaRPr lang="ru-RU" sz="1600" b="1" dirty="0" smtClean="0"/>
          </a:p>
        </p:txBody>
      </p:sp>
      <p:pic>
        <p:nvPicPr>
          <p:cNvPr id="5" name="Picture 2" descr="C:\Users\svetlana2\Pictures\0_1bf5ce_a7110a53_X4L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747881"/>
              </p:ext>
            </p:extLst>
          </p:nvPr>
        </p:nvGraphicFramePr>
        <p:xfrm>
          <a:off x="251522" y="1628800"/>
          <a:ext cx="8316923" cy="4248473"/>
        </p:xfrm>
        <a:graphic>
          <a:graphicData uri="http://schemas.openxmlformats.org/drawingml/2006/table">
            <a:tbl>
              <a:tblPr/>
              <a:tblGrid>
                <a:gridCol w="1473083"/>
                <a:gridCol w="807136"/>
                <a:gridCol w="807136"/>
                <a:gridCol w="807136"/>
                <a:gridCol w="807136"/>
                <a:gridCol w="807136"/>
                <a:gridCol w="807136"/>
                <a:gridCol w="1008920"/>
                <a:gridCol w="992104"/>
              </a:tblGrid>
              <a:tr h="11586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Наименование района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кол-во уч-ся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Кол-во участников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из них на "5"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из них на "4"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из них на "3"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из них на "2"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Качество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Успеваемость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Авиастроительный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1106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1005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230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305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402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53,23%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93,23%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Вахитовский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1060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952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184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363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348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57,46%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94,01%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Ново-Савиновский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1909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1712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362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534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637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179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52,34%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89,54%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Кировский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mbria"/>
                        </a:rPr>
                        <a:t>823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mbria"/>
                        </a:rPr>
                        <a:t>751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mbria"/>
                        </a:rPr>
                        <a:t>155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mbria"/>
                        </a:rPr>
                        <a:t>242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mbria"/>
                        </a:rPr>
                        <a:t>298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mbria"/>
                        </a:rPr>
                        <a:t>56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52,86%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92,54%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Московский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1284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1143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291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409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410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61,24%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97,11%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Приволжский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2254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391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670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858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52,68%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95,28%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Советский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2807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2538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448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902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1041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147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53,19%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94,21%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Город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11243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10115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2061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3425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3994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635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54,24%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/>
                        </a:rPr>
                        <a:t>93,72%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67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955784"/>
          </a:xfrm>
        </p:spPr>
        <p:txBody>
          <a:bodyPr/>
          <a:lstStyle/>
          <a:p>
            <a:pPr marL="109728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Доля учащихся, выполнивших задания МКР</a:t>
            </a:r>
          </a:p>
          <a:p>
            <a:pPr marL="109728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математике в 6 классе</a:t>
            </a:r>
          </a:p>
          <a:p>
            <a:pPr marL="109728" indent="0"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Доля</a:t>
            </a:r>
            <a:endParaRPr lang="ru-RU" dirty="0"/>
          </a:p>
        </p:txBody>
      </p:sp>
      <p:pic>
        <p:nvPicPr>
          <p:cNvPr id="4" name="Picture 2" descr="C:\Users\svetlana2\Pictures\0_1bf5ce_a7110a53_X4L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291348"/>
              </p:ext>
            </p:extLst>
          </p:nvPr>
        </p:nvGraphicFramePr>
        <p:xfrm>
          <a:off x="755575" y="2780929"/>
          <a:ext cx="7920880" cy="1512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2427"/>
                <a:gridCol w="697793"/>
                <a:gridCol w="990110"/>
                <a:gridCol w="990110"/>
                <a:gridCol w="990110"/>
                <a:gridCol w="990110"/>
                <a:gridCol w="990110"/>
                <a:gridCol w="990110"/>
              </a:tblGrid>
              <a:tr h="768454">
                <a:tc>
                  <a:txBody>
                    <a:bodyPr/>
                    <a:lstStyle/>
                    <a:p>
                      <a:r>
                        <a:rPr lang="ru-RU" dirty="0" smtClean="0"/>
                        <a:t>№  задания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  <a:tr h="743713"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86,7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77,2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82,5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71,1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53,1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33,2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24,8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99592" y="5157192"/>
            <a:ext cx="75608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Западающие темы</a:t>
            </a:r>
            <a:r>
              <a:rPr lang="ru-RU" dirty="0"/>
              <a:t>: </a:t>
            </a:r>
            <a:r>
              <a:rPr lang="ru-RU" dirty="0" smtClean="0"/>
              <a:t>вычислительные </a:t>
            </a:r>
            <a:r>
              <a:rPr lang="ru-RU" dirty="0"/>
              <a:t>ошибки (при выполнении действий с обыкновенными  и десятичными дробями </a:t>
            </a:r>
            <a:r>
              <a:rPr lang="ru-RU" dirty="0" smtClean="0"/>
              <a:t>),при решении текстовых  задач, преобразование </a:t>
            </a:r>
            <a:r>
              <a:rPr lang="ru-RU" dirty="0"/>
              <a:t>обыкновенных дробей в десятичные, </a:t>
            </a:r>
            <a:r>
              <a:rPr lang="ru-RU" dirty="0" smtClean="0"/>
              <a:t>приведение </a:t>
            </a:r>
            <a:r>
              <a:rPr lang="ru-RU" dirty="0"/>
              <a:t>дробей к общему знаменателю сокращение </a:t>
            </a:r>
            <a:r>
              <a:rPr lang="ru-RU" dirty="0" smtClean="0"/>
              <a:t>дробей.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72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2008</TotalTime>
  <Words>729</Words>
  <Application>Microsoft Office PowerPoint</Application>
  <PresentationFormat>Экран (4:3)</PresentationFormat>
  <Paragraphs>346</Paragraphs>
  <Slides>15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Управление образования города Казани</vt:lpstr>
      <vt:lpstr>Итоги полугодия, 9 класс</vt:lpstr>
      <vt:lpstr>Итоги полугодия, 9 класс (математика)</vt:lpstr>
      <vt:lpstr>Доля</vt:lpstr>
      <vt:lpstr>Итоги полугодия, 11 класс</vt:lpstr>
      <vt:lpstr>Итоги полугодия, 11 класс (математика)</vt:lpstr>
      <vt:lpstr>Доля</vt:lpstr>
      <vt:lpstr>Презентация PowerPoint</vt:lpstr>
      <vt:lpstr>Доля</vt:lpstr>
      <vt:lpstr>Презентация PowerPoint</vt:lpstr>
      <vt:lpstr>Доля</vt:lpstr>
      <vt:lpstr>ГИА-2018</vt:lpstr>
      <vt:lpstr>Проведение ГИА в 2018 году Технологическое обеспечение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направления и итоги реализации мероприятий по оценке качества образования, мониторинга деятельности образовательных организаций города Архангельска</dc:title>
  <dc:creator>Светлана Захарова</dc:creator>
  <cp:lastModifiedBy>GYPNORION</cp:lastModifiedBy>
  <cp:revision>133</cp:revision>
  <dcterms:created xsi:type="dcterms:W3CDTF">2017-01-25T08:52:49Z</dcterms:created>
  <dcterms:modified xsi:type="dcterms:W3CDTF">2018-02-16T14:30:42Z</dcterms:modified>
</cp:coreProperties>
</file>